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06D1BB44-FC29-4F1B-BED6-B99F8A70E420}">
          <p14:sldIdLst>
            <p14:sldId id="256"/>
            <p14:sldId id="258"/>
          </p14:sldIdLst>
        </p14:section>
        <p14:section name="Secção Sem Título" id="{ABE54C0E-8496-407E-9EDE-A0568C02E31E}">
          <p14:sldIdLst>
            <p14:sldId id="25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66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CEF4F-C06F-40B9-AFF3-3E6806B50477}" type="datetimeFigureOut">
              <a:rPr lang="pt-PT" smtClean="0"/>
              <a:t>05/02/2025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7D5B4-0BD3-4485-BC17-2EF9FD920D3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64429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F940F-EAEF-50B2-637D-05D824BD1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42FFA8-8B65-0B24-1178-A3395B23C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3DFD045-FDD4-AA97-7AD9-41150143E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65174-F2CB-44F2-B602-B34BA8E875C5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B3C9159-BFFE-2C66-8ADF-D8CEE003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A7CC4DB-72C2-51A3-51AF-60F87951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415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521E5-EBFD-7DD5-51D1-D602A9302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7A5CE45-CE7A-6CCD-E5AA-0C5D1EBF6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C7FB7F-C7A0-5A7E-9BE4-E3CC44EC6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7B2EB-7061-4938-9151-52B4435A5C50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782C2E8-A06F-2C2F-311C-57D1813E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701D8D-57DB-A612-6F60-74B531D2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9610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C31C85A-AE17-0BD2-43A8-F19620706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6A625FB-39A5-0828-5885-E746BE18F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C256783-510D-CF70-7B1C-6E64E459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5B6C9-2914-4799-A4A7-B61E77CCE751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A9FE71B-B369-572C-AFD0-BDADB494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595C2E4-4DD9-710E-C344-5A4A98AA5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322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8AD94-B76C-A2EC-F51D-624097271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27CE958-3B2B-0024-4DD7-CBC31D200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D2A3DF-A574-59F3-F93D-6FF607E49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87B2C-FE58-4977-9DF8-CE3CDDBEA5E6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A01242E-C0BF-6914-C6EF-8B99D0D4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065B3A0-ED9F-1FC8-AB9A-A12D8BAA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2477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78BE8-09EB-6D5C-C7E8-125FD442D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91EBE897-48F2-142E-AE30-93DC9B30F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D1AF158-0C1D-FD9C-A518-75FBFEDF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50A9E-6063-41B5-A1E2-EB915B4904ED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0ABE7B9-DE0A-EA31-F179-632041DF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0EEC13A-B7AE-108F-84CF-8B530325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058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35751-BCFA-D590-78F9-C18EF3F2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34D5AD-0BA5-B7E2-EAD0-2185AF47B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E6443C3-76AD-5B8A-763E-BBECFD9A0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B25C177-5C66-97B5-6007-9B9BBAA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1DF02-8B0B-488F-9CC6-5C5B94500BAA}" type="datetime1">
              <a:rPr lang="pt-PT" smtClean="0"/>
              <a:t>05/02/2025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8FA1859-DFAF-5D77-8B2C-AC7A18E5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4C645DE-1802-7495-2E21-0E8EF4D5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2611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C3A01-5C14-C6A7-B595-137586C9A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DAD462A-2791-7168-A0A9-A8FA46872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DE45A2E-74A2-6A14-4A78-9B246B79F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702F260-A177-8613-6225-B7D7B04BF3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2E4FA26-CF53-A3C3-4979-2377BFD700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E9DAE60C-0E8E-C31F-C2CA-1A9A6EB48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4AA5D-949B-4C8A-A237-1A10E727781A}" type="datetime1">
              <a:rPr lang="pt-PT" smtClean="0"/>
              <a:t>05/02/2025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F769AD8E-B155-317D-8248-BC8A81BF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D7F3154-F0DD-848F-47F3-F5448D15D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99129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FFB50-66AC-3D88-5E51-EFF623C9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0F48A96-0C1A-F244-7D69-0F03DCB9C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54F56-50A2-44E3-A081-DEF84E6FC3D1}" type="datetime1">
              <a:rPr lang="pt-PT" smtClean="0"/>
              <a:t>05/02/2025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FE177E9-2A01-595B-671E-8F403DFAF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B320924-49D0-93E7-606D-5136FAAC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957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1600CEB-9C6A-ACBB-88BC-984B96EE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A725C-EF2A-4CA7-A076-DC9424BC7435}" type="datetime1">
              <a:rPr lang="pt-PT" smtClean="0"/>
              <a:t>05/02/2025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918A678-1169-00CD-ACEF-15ED00C6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1CF96F-2976-F7BA-5F0C-B744FAC6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3876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B2701-9BA4-D875-2E2E-2EC47A425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907981-D872-E8C0-976F-4CD77B404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CD09FC6-F2E3-7BFB-98F4-AE4DA2191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FE598E9-A799-E1E2-FC7B-F4548077A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847E-EFC8-40ED-B4A7-B219F7F4030C}" type="datetime1">
              <a:rPr lang="pt-PT" smtClean="0"/>
              <a:t>05/02/2025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FB1B446-C6F1-BB83-11D6-DA8F77A02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1437130-BE9F-FCFA-AA42-37886D35C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7160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8D21-5789-1F58-ADFB-3089971B5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3CCD439-BE59-D273-6D43-718E5ADD19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8C4D333-46C9-8B73-9D1B-714E119F4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D4EABF3-8463-AA13-A3BD-C5A5DD283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09680-E82F-48D5-8D2E-70E3E1514079}" type="datetime1">
              <a:rPr lang="pt-PT" smtClean="0"/>
              <a:t>05/02/2025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40435C0-E7BD-A353-A66F-5B34A62C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7541EAA-EFAC-CC6C-6400-D0D0F674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11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D86D63B-78EC-F7A7-1D13-F4AEFC6B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1FF562A-55E3-5379-D6E5-99C0548FF8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39E0E1D-8F61-DFA7-D2FA-42BC58DC8F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5405E8-47B7-4C8F-AE20-61A4AF529C50}" type="datetime1">
              <a:rPr lang="pt-PT" smtClean="0"/>
              <a:t>05/02/2025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37AA53C-322F-8CC4-9F13-3F4326F2B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PT"/>
              <a:t>UFCD 5097 - História da Informática - Pedro Campos - Formador Kundan Narendra</a:t>
            </a:r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3ACB82E-3767-17C5-01DD-A4328DD1B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567620-C9AF-4EC5-88D8-DC69D5FB73A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612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slide" Target="slide3.xml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8.png"/><Relationship Id="rId18" Type="http://schemas.openxmlformats.org/officeDocument/2006/relationships/slide" Target="slide10.xml"/><Relationship Id="rId3" Type="http://schemas.openxmlformats.org/officeDocument/2006/relationships/image" Target="../media/image13.png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slide" Target="slide7.xml"/><Relationship Id="rId17" Type="http://schemas.openxmlformats.org/officeDocument/2006/relationships/image" Target="../media/image20.png"/><Relationship Id="rId2" Type="http://schemas.openxmlformats.org/officeDocument/2006/relationships/image" Target="../media/image2.jpeg"/><Relationship Id="rId16" Type="http://schemas.openxmlformats.org/officeDocument/2006/relationships/slide" Target="slide9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12.jpg"/><Relationship Id="rId10" Type="http://schemas.openxmlformats.org/officeDocument/2006/relationships/slide" Target="slide6.xml"/><Relationship Id="rId19" Type="http://schemas.openxmlformats.org/officeDocument/2006/relationships/image" Target="../media/image21.png"/><Relationship Id="rId4" Type="http://schemas.openxmlformats.org/officeDocument/2006/relationships/slide" Target="slide3.xml"/><Relationship Id="rId9" Type="http://schemas.openxmlformats.org/officeDocument/2006/relationships/image" Target="../media/image16.png"/><Relationship Id="rId14" Type="http://schemas.openxmlformats.org/officeDocument/2006/relationships/slide" Target="slide8.xml"/><Relationship Id="rId22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web.cern.ch/science/computing/birth-web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aralelogramo 27">
            <a:hlinkClick r:id="rId3" action="ppaction://hlinksldjump"/>
            <a:extLst>
              <a:ext uri="{FF2B5EF4-FFF2-40B4-BE49-F238E27FC236}">
                <a16:creationId xmlns:a16="http://schemas.microsoft.com/office/drawing/2014/main" id="{87B0D16E-5DB2-3614-B372-8D034148BD54}"/>
              </a:ext>
            </a:extLst>
          </p:cNvPr>
          <p:cNvSpPr/>
          <p:nvPr/>
        </p:nvSpPr>
        <p:spPr>
          <a:xfrm>
            <a:off x="129993" y="127223"/>
            <a:ext cx="2592845" cy="6324174"/>
          </a:xfrm>
          <a:prstGeom prst="parallelogram">
            <a:avLst/>
          </a:prstGeom>
          <a:blipFill>
            <a:blip r:embed="rId4">
              <a:alphaModFix amt="20000"/>
            </a:blip>
            <a:stretch>
              <a:fillRect l="-36267" r="-36267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Paralelogramo 28">
            <a:extLst>
              <a:ext uri="{FF2B5EF4-FFF2-40B4-BE49-F238E27FC236}">
                <a16:creationId xmlns:a16="http://schemas.microsoft.com/office/drawing/2014/main" id="{8B6001C5-37B6-53A7-296A-5B97E8B1AAF0}"/>
              </a:ext>
            </a:extLst>
          </p:cNvPr>
          <p:cNvSpPr/>
          <p:nvPr/>
        </p:nvSpPr>
        <p:spPr>
          <a:xfrm>
            <a:off x="1177580" y="127919"/>
            <a:ext cx="2592845" cy="6324174"/>
          </a:xfrm>
          <a:prstGeom prst="parallelogram">
            <a:avLst/>
          </a:prstGeom>
          <a:blipFill>
            <a:blip r:embed="rId5">
              <a:alphaModFix amt="20000"/>
            </a:blip>
            <a:stretch>
              <a:fillRect l="-33730" r="-3373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57724C26-2CFE-288E-BB6D-F74DDCB98D7E}"/>
              </a:ext>
            </a:extLst>
          </p:cNvPr>
          <p:cNvSpPr/>
          <p:nvPr/>
        </p:nvSpPr>
        <p:spPr>
          <a:xfrm>
            <a:off x="2215096" y="128866"/>
            <a:ext cx="2592845" cy="6324174"/>
          </a:xfrm>
          <a:prstGeom prst="parallelogram">
            <a:avLst/>
          </a:prstGeom>
          <a:blipFill>
            <a:blip r:embed="rId6">
              <a:alphaModFix amt="20000"/>
            </a:blip>
            <a:stretch>
              <a:fillRect l="-12163" r="-1216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87766D94-3B7F-7F8E-DC10-D628423A58DB}"/>
              </a:ext>
            </a:extLst>
          </p:cNvPr>
          <p:cNvSpPr/>
          <p:nvPr/>
        </p:nvSpPr>
        <p:spPr>
          <a:xfrm>
            <a:off x="3259023" y="128866"/>
            <a:ext cx="2592845" cy="6324174"/>
          </a:xfrm>
          <a:prstGeom prst="parallelogram">
            <a:avLst/>
          </a:prstGeom>
          <a:blipFill>
            <a:blip r:embed="rId7">
              <a:alphaModFix amt="20000"/>
            </a:blip>
            <a:stretch>
              <a:fillRect l="-14700" r="-29924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Paralelogramo 31">
            <a:extLst>
              <a:ext uri="{FF2B5EF4-FFF2-40B4-BE49-F238E27FC236}">
                <a16:creationId xmlns:a16="http://schemas.microsoft.com/office/drawing/2014/main" id="{266773A3-75F0-5FC2-6D6D-CD3DB743BFA7}"/>
              </a:ext>
            </a:extLst>
          </p:cNvPr>
          <p:cNvSpPr/>
          <p:nvPr/>
        </p:nvSpPr>
        <p:spPr>
          <a:xfrm>
            <a:off x="4303848" y="120386"/>
            <a:ext cx="2592845" cy="6324174"/>
          </a:xfrm>
          <a:prstGeom prst="parallelogram">
            <a:avLst/>
          </a:prstGeom>
          <a:blipFill>
            <a:blip r:embed="rId8">
              <a:alphaModFix amt="20000"/>
            </a:blip>
            <a:stretch>
              <a:fillRect l="-5822" r="-2104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82F62FA6-7CBB-F735-33BB-1E890759D70D}"/>
              </a:ext>
            </a:extLst>
          </p:cNvPr>
          <p:cNvSpPr/>
          <p:nvPr/>
        </p:nvSpPr>
        <p:spPr>
          <a:xfrm>
            <a:off x="5349647" y="120386"/>
            <a:ext cx="2592845" cy="6324174"/>
          </a:xfrm>
          <a:prstGeom prst="parallelogram">
            <a:avLst/>
          </a:prstGeom>
          <a:blipFill>
            <a:blip r:embed="rId9">
              <a:alphaModFix amt="20000"/>
            </a:blip>
            <a:stretch>
              <a:fillRect l="-17238" r="-7088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Paralelogramo 33">
            <a:extLst>
              <a:ext uri="{FF2B5EF4-FFF2-40B4-BE49-F238E27FC236}">
                <a16:creationId xmlns:a16="http://schemas.microsoft.com/office/drawing/2014/main" id="{6FA4CE7B-9693-43CC-C96F-C0808BB46429}"/>
              </a:ext>
            </a:extLst>
          </p:cNvPr>
          <p:cNvSpPr/>
          <p:nvPr/>
        </p:nvSpPr>
        <p:spPr>
          <a:xfrm>
            <a:off x="6395747" y="128866"/>
            <a:ext cx="2592845" cy="6324174"/>
          </a:xfrm>
          <a:prstGeom prst="parallelogram">
            <a:avLst/>
          </a:prstGeom>
          <a:blipFill>
            <a:blip r:embed="rId10">
              <a:alphaModFix amt="20000"/>
            </a:blip>
            <a:stretch>
              <a:fillRect l="-7088" r="-2231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Paralelogramo 34">
            <a:extLst>
              <a:ext uri="{FF2B5EF4-FFF2-40B4-BE49-F238E27FC236}">
                <a16:creationId xmlns:a16="http://schemas.microsoft.com/office/drawing/2014/main" id="{44548910-2DFD-0910-1E09-944486D2BBCB}"/>
              </a:ext>
            </a:extLst>
          </p:cNvPr>
          <p:cNvSpPr/>
          <p:nvPr/>
        </p:nvSpPr>
        <p:spPr>
          <a:xfrm>
            <a:off x="7432119" y="128866"/>
            <a:ext cx="2592845" cy="6324174"/>
          </a:xfrm>
          <a:prstGeom prst="parallelogram">
            <a:avLst/>
          </a:prstGeom>
          <a:blipFill>
            <a:blip r:embed="rId11">
              <a:alphaModFix amt="20000"/>
            </a:blip>
            <a:stretch>
              <a:fillRect l="-19775" r="-19775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DEA5FAB9-74AD-15B8-E043-1BFE8781B21D}"/>
              </a:ext>
            </a:extLst>
          </p:cNvPr>
          <p:cNvSpPr/>
          <p:nvPr/>
        </p:nvSpPr>
        <p:spPr>
          <a:xfrm>
            <a:off x="8468491" y="128866"/>
            <a:ext cx="2592845" cy="6324174"/>
          </a:xfrm>
          <a:prstGeom prst="parallelogram">
            <a:avLst/>
          </a:prstGeom>
          <a:blipFill>
            <a:blip r:embed="rId12">
              <a:alphaModFix amt="20000"/>
            </a:blip>
            <a:stretch>
              <a:fillRect l="-108581" r="-1238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Paralelogramo 36">
            <a:extLst>
              <a:ext uri="{FF2B5EF4-FFF2-40B4-BE49-F238E27FC236}">
                <a16:creationId xmlns:a16="http://schemas.microsoft.com/office/drawing/2014/main" id="{DAB5BAA8-A8E8-4754-C2D5-B716163A50C6}"/>
              </a:ext>
            </a:extLst>
          </p:cNvPr>
          <p:cNvSpPr/>
          <p:nvPr/>
        </p:nvSpPr>
        <p:spPr>
          <a:xfrm>
            <a:off x="9504863" y="128866"/>
            <a:ext cx="2592845" cy="6324174"/>
          </a:xfrm>
          <a:prstGeom prst="parallelogram">
            <a:avLst/>
          </a:prstGeom>
          <a:blipFill>
            <a:blip r:embed="rId13">
              <a:alphaModFix amt="20000"/>
            </a:blip>
            <a:stretch>
              <a:fillRect l="-79401" r="-794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C7C33E-E41B-5FCE-A0C3-BBF8F093A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119679"/>
          </a:xfrm>
          <a:solidFill>
            <a:schemeClr val="accent1">
              <a:alpha val="34000"/>
            </a:schemeClr>
          </a:solidFill>
        </p:spPr>
        <p:txBody>
          <a:bodyPr>
            <a:normAutofit/>
          </a:bodyPr>
          <a:lstStyle/>
          <a:p>
            <a:r>
              <a:rPr lang="pt-PT" sz="72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5400000" algn="t" rotWithShape="0">
                    <a:prstClr val="black"/>
                  </a:outerShdw>
                </a:effectLst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</a:rPr>
              <a:t>Personalidades da História da Informática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6A754-BED6-9D53-4CCD-59AD2EDBD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912" y="3290953"/>
            <a:ext cx="9144000" cy="1655762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8" name="Paralelogramo 7">
            <a:hlinkClick r:id="rId3" action="ppaction://hlinksldjump"/>
            <a:extLst>
              <a:ext uri="{FF2B5EF4-FFF2-40B4-BE49-F238E27FC236}">
                <a16:creationId xmlns:a16="http://schemas.microsoft.com/office/drawing/2014/main" id="{11990809-F183-A374-B0F1-7233DF291E94}"/>
              </a:ext>
            </a:extLst>
          </p:cNvPr>
          <p:cNvSpPr/>
          <p:nvPr/>
        </p:nvSpPr>
        <p:spPr>
          <a:xfrm>
            <a:off x="634086" y="3134996"/>
            <a:ext cx="1418844" cy="2588450"/>
          </a:xfrm>
          <a:prstGeom prst="parallelogram">
            <a:avLst/>
          </a:prstGeom>
          <a:blipFill>
            <a:blip r:embed="rId4"/>
            <a:stretch>
              <a:fillRect l="-36267" r="-36267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3971D128-8813-E208-CA5D-D1DCAB3257DE}"/>
              </a:ext>
            </a:extLst>
          </p:cNvPr>
          <p:cNvSpPr/>
          <p:nvPr/>
        </p:nvSpPr>
        <p:spPr>
          <a:xfrm>
            <a:off x="1681673" y="3135692"/>
            <a:ext cx="1418844" cy="2588450"/>
          </a:xfrm>
          <a:prstGeom prst="parallelogram">
            <a:avLst/>
          </a:prstGeom>
          <a:blipFill>
            <a:blip r:embed="rId5"/>
            <a:stretch>
              <a:fillRect l="-33730" r="-3373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09EC0BF1-2ED9-80D5-46D5-563077B5B844}"/>
              </a:ext>
            </a:extLst>
          </p:cNvPr>
          <p:cNvSpPr/>
          <p:nvPr/>
        </p:nvSpPr>
        <p:spPr>
          <a:xfrm>
            <a:off x="2719189" y="3136639"/>
            <a:ext cx="1418844" cy="2588450"/>
          </a:xfrm>
          <a:prstGeom prst="parallelogram">
            <a:avLst/>
          </a:prstGeom>
          <a:blipFill>
            <a:blip r:embed="rId6"/>
            <a:stretch>
              <a:fillRect l="-12163" r="-1216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Paralelogramo 17">
            <a:extLst>
              <a:ext uri="{FF2B5EF4-FFF2-40B4-BE49-F238E27FC236}">
                <a16:creationId xmlns:a16="http://schemas.microsoft.com/office/drawing/2014/main" id="{8A8397D9-17A0-B261-25C5-09FE82864785}"/>
              </a:ext>
            </a:extLst>
          </p:cNvPr>
          <p:cNvSpPr/>
          <p:nvPr/>
        </p:nvSpPr>
        <p:spPr>
          <a:xfrm>
            <a:off x="3763116" y="3136639"/>
            <a:ext cx="1418844" cy="2588450"/>
          </a:xfrm>
          <a:prstGeom prst="parallelogram">
            <a:avLst/>
          </a:prstGeom>
          <a:blipFill>
            <a:blip r:embed="rId7"/>
            <a:stretch>
              <a:fillRect l="-14700" r="-29924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Paralelogramo 18">
            <a:extLst>
              <a:ext uri="{FF2B5EF4-FFF2-40B4-BE49-F238E27FC236}">
                <a16:creationId xmlns:a16="http://schemas.microsoft.com/office/drawing/2014/main" id="{F34F5B70-A5F4-9ADC-F056-D42C1C702F07}"/>
              </a:ext>
            </a:extLst>
          </p:cNvPr>
          <p:cNvSpPr/>
          <p:nvPr/>
        </p:nvSpPr>
        <p:spPr>
          <a:xfrm>
            <a:off x="4807941" y="3128159"/>
            <a:ext cx="1418844" cy="2588450"/>
          </a:xfrm>
          <a:prstGeom prst="parallelogram">
            <a:avLst/>
          </a:prstGeom>
          <a:blipFill>
            <a:blip r:embed="rId8"/>
            <a:stretch>
              <a:fillRect l="-5822" r="-2104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0A3273D6-68C6-FFC5-B093-9AFA24375876}"/>
              </a:ext>
            </a:extLst>
          </p:cNvPr>
          <p:cNvSpPr/>
          <p:nvPr/>
        </p:nvSpPr>
        <p:spPr>
          <a:xfrm>
            <a:off x="5853740" y="3128159"/>
            <a:ext cx="1418844" cy="2588450"/>
          </a:xfrm>
          <a:prstGeom prst="parallelogram">
            <a:avLst/>
          </a:prstGeom>
          <a:blipFill>
            <a:blip r:embed="rId9"/>
            <a:stretch>
              <a:fillRect l="-17238" r="-7088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CDDFA2F9-891B-7578-BEF6-7A65D1940C40}"/>
              </a:ext>
            </a:extLst>
          </p:cNvPr>
          <p:cNvSpPr/>
          <p:nvPr/>
        </p:nvSpPr>
        <p:spPr>
          <a:xfrm>
            <a:off x="6899840" y="3136639"/>
            <a:ext cx="1418844" cy="2588450"/>
          </a:xfrm>
          <a:prstGeom prst="parallelogram">
            <a:avLst/>
          </a:prstGeom>
          <a:blipFill>
            <a:blip r:embed="rId10"/>
            <a:stretch>
              <a:fillRect l="-7088" r="-2231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98FDF6DC-14DF-C589-0F20-5FFD2FFAB8E3}"/>
              </a:ext>
            </a:extLst>
          </p:cNvPr>
          <p:cNvSpPr/>
          <p:nvPr/>
        </p:nvSpPr>
        <p:spPr>
          <a:xfrm>
            <a:off x="7936212" y="3136639"/>
            <a:ext cx="1418844" cy="2588450"/>
          </a:xfrm>
          <a:prstGeom prst="parallelogram">
            <a:avLst/>
          </a:prstGeom>
          <a:blipFill>
            <a:blip r:embed="rId11"/>
            <a:stretch>
              <a:fillRect l="-19775" r="-19775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Paralelogramo 22">
            <a:extLst>
              <a:ext uri="{FF2B5EF4-FFF2-40B4-BE49-F238E27FC236}">
                <a16:creationId xmlns:a16="http://schemas.microsoft.com/office/drawing/2014/main" id="{F4848991-A71E-2527-A4EA-6A95D9CCA136}"/>
              </a:ext>
            </a:extLst>
          </p:cNvPr>
          <p:cNvSpPr/>
          <p:nvPr/>
        </p:nvSpPr>
        <p:spPr>
          <a:xfrm>
            <a:off x="8972584" y="3136639"/>
            <a:ext cx="1418844" cy="2588450"/>
          </a:xfrm>
          <a:prstGeom prst="parallelogram">
            <a:avLst/>
          </a:prstGeom>
          <a:blipFill>
            <a:blip r:embed="rId12"/>
            <a:stretch>
              <a:fillRect l="-108581" r="-1238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69EF9EFF-00BD-DC20-0B92-E02ABAE2DC7A}"/>
              </a:ext>
            </a:extLst>
          </p:cNvPr>
          <p:cNvSpPr/>
          <p:nvPr/>
        </p:nvSpPr>
        <p:spPr>
          <a:xfrm>
            <a:off x="10008956" y="3136639"/>
            <a:ext cx="1418844" cy="2588450"/>
          </a:xfrm>
          <a:prstGeom prst="parallelogram">
            <a:avLst/>
          </a:prstGeom>
          <a:blipFill>
            <a:blip r:embed="rId13"/>
            <a:stretch>
              <a:fillRect l="-79401" r="-794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400CA73-9E3D-98F0-9AE1-1FE785705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66332" y="6382383"/>
            <a:ext cx="5819775" cy="365125"/>
          </a:xfrm>
        </p:spPr>
        <p:txBody>
          <a:bodyPr/>
          <a:lstStyle/>
          <a:p>
            <a:r>
              <a:rPr lang="pt-PT" dirty="0"/>
              <a:t>UFCD 5097 - História da Informática - Pedro Campos - Formador </a:t>
            </a:r>
            <a:r>
              <a:rPr lang="pt-PT" dirty="0" err="1"/>
              <a:t>Kundan</a:t>
            </a:r>
            <a:r>
              <a:rPr lang="pt-PT" dirty="0"/>
              <a:t> Narendra</a:t>
            </a:r>
          </a:p>
        </p:txBody>
      </p:sp>
      <p:pic>
        <p:nvPicPr>
          <p:cNvPr id="6" name="Imagem 5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0E50CE2C-0E03-4B15-AEE3-FDF7B45592B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943" y="127223"/>
            <a:ext cx="2390658" cy="51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27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0"/>
                            </p:stCondLst>
                            <p:childTnLst>
                              <p:par>
                                <p:cTn id="8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500"/>
                            </p:stCondLst>
                            <p:childTnLst>
                              <p:par>
                                <p:cTn id="8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79B94-244A-BF4C-0E46-81652F65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329081F0-D175-EAEE-D745-E30E8D752C23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 err="1"/>
              <a:t>Hedy</a:t>
            </a:r>
            <a:r>
              <a:rPr lang="pt-PT" sz="7200" dirty="0"/>
              <a:t> </a:t>
            </a:r>
            <a:r>
              <a:rPr lang="pt-PT" sz="7200" dirty="0" err="1"/>
              <a:t>Lamarr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5BAB1D-5A79-64C3-8B6E-EE0C7111AF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6025"/>
            <a:ext cx="9144000" cy="3647550"/>
          </a:xfrm>
        </p:spPr>
        <p:txBody>
          <a:bodyPr>
            <a:noAutofit/>
          </a:bodyPr>
          <a:lstStyle/>
          <a:p>
            <a:pPr algn="just"/>
            <a:r>
              <a:rPr lang="pt-PT" sz="1200" dirty="0" err="1"/>
              <a:t>Hedy</a:t>
            </a:r>
            <a:r>
              <a:rPr lang="pt-PT" sz="1200" dirty="0"/>
              <a:t> </a:t>
            </a:r>
            <a:r>
              <a:rPr lang="pt-PT" sz="1200" dirty="0" err="1"/>
              <a:t>Lamarr</a:t>
            </a:r>
            <a:r>
              <a:rPr lang="pt-PT" sz="1200" dirty="0"/>
              <a:t> nasceu em 9 de novembro de 1914, em Viena, Áustria, com o nome </a:t>
            </a:r>
            <a:r>
              <a:rPr lang="pt-PT" sz="1200" dirty="0" err="1"/>
              <a:t>Hedwig</a:t>
            </a:r>
            <a:r>
              <a:rPr lang="pt-PT" sz="1200" dirty="0"/>
              <a:t> Eva Maria </a:t>
            </a:r>
            <a:r>
              <a:rPr lang="pt-PT" sz="1200" dirty="0" err="1"/>
              <a:t>Kiesler</a:t>
            </a:r>
            <a:r>
              <a:rPr lang="pt-PT" sz="1200" dirty="0"/>
              <a:t>. Desde cedo, demonstrou talento para as artes e a ciência, mas ficou famosa inicialmente como atriz. </a:t>
            </a:r>
          </a:p>
          <a:p>
            <a:pPr algn="just"/>
            <a:r>
              <a:rPr lang="pt-PT" sz="1200" dirty="0"/>
              <a:t>Nos anos 1930 e 1940, fez parte do elenco de filmes de Hollywood como "Argélia" (1938) e "Sansão e Dalila" (1949), sendo considerada uma das mulheres mais bonitas da época.</a:t>
            </a:r>
          </a:p>
          <a:p>
            <a:pPr algn="just"/>
            <a:r>
              <a:rPr lang="pt-PT" sz="1200" dirty="0"/>
              <a:t>Inovação na Tecnologia: </a:t>
            </a:r>
          </a:p>
          <a:p>
            <a:pPr algn="just"/>
            <a:r>
              <a:rPr lang="pt-PT" sz="1200" dirty="0"/>
              <a:t>Mesmo com uma carreira de sucesso no cinema, </a:t>
            </a:r>
            <a:r>
              <a:rPr lang="pt-PT" sz="1200" dirty="0" err="1"/>
              <a:t>Hedy</a:t>
            </a:r>
            <a:r>
              <a:rPr lang="pt-PT" sz="1200" dirty="0"/>
              <a:t> </a:t>
            </a:r>
            <a:r>
              <a:rPr lang="pt-PT" sz="1200" dirty="0" err="1"/>
              <a:t>Lamarr</a:t>
            </a:r>
            <a:r>
              <a:rPr lang="pt-PT" sz="1200" dirty="0"/>
              <a:t> tinha uma mente brilhante para a ciência. Durante a Segunda Guerra Mundial, </a:t>
            </a:r>
            <a:r>
              <a:rPr lang="pt-PT" sz="1200" dirty="0" err="1"/>
              <a:t>esenvolveu</a:t>
            </a:r>
            <a:r>
              <a:rPr lang="pt-PT" sz="1200" dirty="0"/>
              <a:t>, junto com o compositor George </a:t>
            </a:r>
            <a:r>
              <a:rPr lang="pt-PT" sz="1200" dirty="0" err="1"/>
              <a:t>Antheil</a:t>
            </a:r>
            <a:r>
              <a:rPr lang="pt-PT" sz="1200" dirty="0"/>
              <a:t>, um sistema de comunicação de sinais para torpedos guiados, baseado no conceito de salto de frequência (</a:t>
            </a:r>
            <a:r>
              <a:rPr lang="pt-PT" sz="1200" dirty="0" err="1"/>
              <a:t>frequency</a:t>
            </a:r>
            <a:r>
              <a:rPr lang="pt-PT" sz="1200" dirty="0"/>
              <a:t> </a:t>
            </a:r>
            <a:r>
              <a:rPr lang="pt-PT" sz="1200" dirty="0" err="1"/>
              <a:t>hopping</a:t>
            </a:r>
            <a:r>
              <a:rPr lang="pt-PT" sz="1200" dirty="0"/>
              <a:t>).</a:t>
            </a:r>
          </a:p>
          <a:p>
            <a:pPr algn="just"/>
            <a:r>
              <a:rPr lang="pt-PT" sz="1200" dirty="0"/>
              <a:t>Este sistema permitia a transmissão de sinais via rádio em frequências alternadas de maneira imprevisível, tornando as comunicações seguras contra interceção. </a:t>
            </a:r>
          </a:p>
          <a:p>
            <a:pPr algn="just"/>
            <a:r>
              <a:rPr lang="pt-PT" sz="1200" dirty="0"/>
              <a:t>Esta tecnologia foi a base para o Wi-Fi, Bluetooth e GPS modernos.</a:t>
            </a:r>
          </a:p>
          <a:p>
            <a:pPr algn="just"/>
            <a:r>
              <a:rPr lang="pt-PT" sz="1200" dirty="0"/>
              <a:t>Apesar da importância de sua invenção, </a:t>
            </a:r>
            <a:r>
              <a:rPr lang="pt-PT" sz="1200" dirty="0" err="1"/>
              <a:t>Hedy</a:t>
            </a:r>
            <a:r>
              <a:rPr lang="pt-PT" sz="1200" dirty="0"/>
              <a:t> </a:t>
            </a:r>
            <a:r>
              <a:rPr lang="pt-PT" sz="1200" dirty="0" err="1"/>
              <a:t>Lamarr</a:t>
            </a:r>
            <a:r>
              <a:rPr lang="pt-PT" sz="1200" dirty="0"/>
              <a:t> não recebeu um reconhecimento imediato. </a:t>
            </a:r>
          </a:p>
          <a:p>
            <a:pPr algn="just"/>
            <a:r>
              <a:rPr lang="pt-PT" sz="1200" dirty="0"/>
              <a:t>Só em 1997, já idosa, foi homenageada com o Prêmio de Pioneira da Eletrónica, concedido pela </a:t>
            </a:r>
            <a:r>
              <a:rPr lang="pt-PT" sz="1200" dirty="0" err="1"/>
              <a:t>Electronic</a:t>
            </a:r>
            <a:r>
              <a:rPr lang="pt-PT" sz="1200" dirty="0"/>
              <a:t> Frontier Foundation (EFF).</a:t>
            </a:r>
          </a:p>
          <a:p>
            <a:pPr algn="just"/>
            <a:r>
              <a:rPr lang="pt-PT" sz="1200" dirty="0"/>
              <a:t>Faleceu em 19 de janeiro de 2000, mas o seu legado vive através das tecnologias que utilizamos diariamente. Hoje, é celebrada não apenas como uma estrela de cinema, mas como uma pioneira da tecnologia e da inovação.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0C038BED-CDF3-4BCB-9830-F61F9D55DA2F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19775" r="-19775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BA354706-00CB-7DFB-0AEA-AE531312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CF14ED2B-1105-0F64-D0CA-6A044EE00A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B76E855-9CAC-8E4C-5CC7-26109ED3AF13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4089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A02E6-7218-3812-DAE3-C63C1E627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80975FCD-5339-B59D-5860-56A354EBDF3F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Steve Jobs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9E50CC-A599-97E4-F875-6082E309F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4099"/>
            <a:ext cx="9144000" cy="395287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PT" sz="1400" dirty="0"/>
              <a:t>Steve Jobs nasceu em 24 de fevereiro de 1955, em San Francisco, Califórnia. Foi adotado por Paul e Clara Jobs e cresceu em Silicon </a:t>
            </a:r>
            <a:r>
              <a:rPr lang="pt-PT" sz="1400" dirty="0" err="1"/>
              <a:t>Valley</a:t>
            </a:r>
            <a:r>
              <a:rPr lang="pt-PT" sz="1400" dirty="0"/>
              <a:t>. </a:t>
            </a:r>
          </a:p>
          <a:p>
            <a:pPr algn="just"/>
            <a:r>
              <a:rPr lang="pt-PT" sz="1400" dirty="0"/>
              <a:t>Desde cedo, demonstrou interesse por eletrónica e computação, chegando a frequentar aulas na Hewlett-Packard (HP) ainda durante a fase da adolescência.</a:t>
            </a:r>
          </a:p>
          <a:p>
            <a:pPr algn="just"/>
            <a:r>
              <a:rPr lang="pt-PT" sz="1400" dirty="0"/>
              <a:t>Em 1972, integrou a </a:t>
            </a:r>
            <a:r>
              <a:rPr lang="pt-PT" sz="1400" dirty="0" err="1"/>
              <a:t>Reed</a:t>
            </a:r>
            <a:r>
              <a:rPr lang="pt-PT" sz="1400" dirty="0"/>
              <a:t> </a:t>
            </a:r>
            <a:r>
              <a:rPr lang="pt-PT" sz="1400" dirty="0" err="1"/>
              <a:t>College</a:t>
            </a:r>
            <a:r>
              <a:rPr lang="pt-PT" sz="1400" dirty="0"/>
              <a:t>, mas abandonou a faculdade após seis meses. </a:t>
            </a:r>
          </a:p>
          <a:p>
            <a:pPr algn="just"/>
            <a:r>
              <a:rPr lang="pt-PT" sz="1400" dirty="0"/>
              <a:t>Passou um tempo a estudar caligrafia e filosofia, conhecimentos que mais tarde influenciariam no design dos produtos da Apple.</a:t>
            </a:r>
          </a:p>
          <a:p>
            <a:pPr algn="just"/>
            <a:r>
              <a:rPr lang="pt-PT" sz="1400" dirty="0"/>
              <a:t>Em 1976, juntamente com Steve </a:t>
            </a:r>
            <a:r>
              <a:rPr lang="pt-PT" sz="1400" dirty="0" err="1"/>
              <a:t>Wozniak</a:t>
            </a:r>
            <a:r>
              <a:rPr lang="pt-PT" sz="1400" dirty="0"/>
              <a:t> e Ronald Wayne, fundou a Apple </a:t>
            </a:r>
            <a:r>
              <a:rPr lang="pt-PT" sz="1400" dirty="0" err="1"/>
              <a:t>Computer</a:t>
            </a:r>
            <a:r>
              <a:rPr lang="pt-PT" sz="1400" dirty="0"/>
              <a:t> na garagem da sua casa. O trio criou o Apple I, e no ano seguinte, lançaram o Apple II, um dos primeiros computadores pessoais de sucesso comercial.</a:t>
            </a:r>
          </a:p>
          <a:p>
            <a:pPr algn="just"/>
            <a:r>
              <a:rPr lang="pt-PT" sz="1400" dirty="0"/>
              <a:t>Em 1984, a Apple revolucionou a indústria ao lançar o Macintosh, o primeiro computador pessoal com interface gráfica e rato. Apesar do sucesso, conflitos internos levaram Jobs a ser afastado da empresa em 1985.</a:t>
            </a:r>
          </a:p>
          <a:p>
            <a:pPr algn="just"/>
            <a:r>
              <a:rPr lang="pt-PT" sz="1400" dirty="0"/>
              <a:t>Jobs liderou a criação de produtos icónicos, como: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iMac (1998) – Redefiniu o design dos computadores.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iTunes </a:t>
            </a:r>
            <a:r>
              <a:rPr lang="pt-PT" sz="1400" dirty="0" err="1"/>
              <a:t>Store</a:t>
            </a:r>
            <a:r>
              <a:rPr lang="pt-PT" sz="1400" dirty="0"/>
              <a:t> (2003) – Revolucionou a indústria musical.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iPhone (2007) – Popularizou os smartphones.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iPad (2010) – Transformou o mercado de tablets.</a:t>
            </a:r>
          </a:p>
          <a:p>
            <a:pPr algn="just"/>
            <a:r>
              <a:rPr lang="pt-PT" sz="1400" dirty="0"/>
              <a:t>Com seu o estilo de liderança perfeccionista e carismático, Jobs transformou a Apple na empresa mais valiosa do mundo.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AD2A429F-D0A8-861C-6E16-EA76B591E794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108581" r="-1238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9EBF9363-6A0F-AE9C-6CA5-EB1F150D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9BBCB39F-EE23-C3AF-D2B9-08ADE74AF4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87C951C-936B-A5F7-D46A-11A6E3C03B46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081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06348-8CB7-4B80-A00B-01FC0A3B4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48556B80-1173-F077-D204-C90FE9F3DA62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 err="1"/>
              <a:t>Marissa</a:t>
            </a:r>
            <a:r>
              <a:rPr lang="pt-PT" sz="7200" dirty="0"/>
              <a:t> Mayer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1E7F9D-88A4-0696-5B39-78971F46E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4099"/>
            <a:ext cx="9144000" cy="380947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PT" dirty="0" err="1"/>
              <a:t>Marissa</a:t>
            </a:r>
            <a:r>
              <a:rPr lang="pt-PT" dirty="0"/>
              <a:t> Mayer nasceu em 30 de maio de 1975, em </a:t>
            </a:r>
            <a:r>
              <a:rPr lang="pt-PT" dirty="0" err="1"/>
              <a:t>Wausau</a:t>
            </a:r>
            <a:r>
              <a:rPr lang="pt-PT" dirty="0"/>
              <a:t>, Wisconsin, EUA. </a:t>
            </a:r>
          </a:p>
          <a:p>
            <a:pPr algn="just"/>
            <a:r>
              <a:rPr lang="pt-PT" dirty="0"/>
              <a:t>Desde jovem, demonstrou interesse por matemática e ciências. Estudou na Universidade de Stanford, onde se formou em Sistemas Simbólicos e fez um mestrado em Ciência da Computação, com foco em Inteligência Artificial.</a:t>
            </a:r>
          </a:p>
          <a:p>
            <a:pPr algn="just"/>
            <a:r>
              <a:rPr lang="pt-PT" dirty="0"/>
              <a:t>Google: De Estagiária a Executiva</a:t>
            </a:r>
          </a:p>
          <a:p>
            <a:pPr algn="just"/>
            <a:r>
              <a:rPr lang="pt-PT" dirty="0"/>
              <a:t>Durante 13 anos na empresa, foi responsável por vários produtos icónicos entre os quais Google </a:t>
            </a:r>
            <a:r>
              <a:rPr lang="pt-PT" dirty="0" err="1"/>
              <a:t>Search</a:t>
            </a:r>
            <a:r>
              <a:rPr lang="pt-PT" dirty="0"/>
              <a:t>, </a:t>
            </a:r>
            <a:r>
              <a:rPr lang="pt-PT" dirty="0" err="1"/>
              <a:t>Gmail</a:t>
            </a:r>
            <a:r>
              <a:rPr lang="pt-PT" dirty="0"/>
              <a:t>, Google </a:t>
            </a:r>
            <a:r>
              <a:rPr lang="pt-PT" dirty="0" err="1"/>
              <a:t>Maps</a:t>
            </a:r>
            <a:r>
              <a:rPr lang="pt-PT" dirty="0"/>
              <a:t> e Google </a:t>
            </a:r>
            <a:r>
              <a:rPr lang="pt-PT" dirty="0" err="1"/>
              <a:t>Earth</a:t>
            </a:r>
            <a:r>
              <a:rPr lang="pt-PT" dirty="0"/>
              <a:t>.</a:t>
            </a:r>
          </a:p>
          <a:p>
            <a:pPr algn="just"/>
            <a:r>
              <a:rPr lang="pt-PT" dirty="0"/>
              <a:t>Com seu talento para inovação e foco na experiência do utilizador, Mayer tornou-se vice-presidente de Produtos de Pesquisa e Experiência do utilizador.</a:t>
            </a:r>
          </a:p>
          <a:p>
            <a:pPr algn="just"/>
            <a:r>
              <a:rPr lang="pt-PT" dirty="0"/>
              <a:t>Em 2012, Mayer aceitou o desafio de se tornar CEO do Yahoo, que enfrentava uma crise financeira e de identidade.</a:t>
            </a:r>
          </a:p>
          <a:p>
            <a:pPr algn="just"/>
            <a:r>
              <a:rPr lang="pt-PT" dirty="0"/>
              <a:t>Em 2020, </a:t>
            </a:r>
            <a:r>
              <a:rPr lang="pt-PT" dirty="0" err="1"/>
              <a:t>co-fundou</a:t>
            </a:r>
            <a:r>
              <a:rPr lang="pt-PT" dirty="0"/>
              <a:t> a </a:t>
            </a:r>
            <a:r>
              <a:rPr lang="pt-PT" dirty="0" err="1"/>
              <a:t>startup</a:t>
            </a:r>
            <a:r>
              <a:rPr lang="pt-PT" dirty="0"/>
              <a:t> </a:t>
            </a:r>
            <a:r>
              <a:rPr lang="pt-PT" dirty="0" err="1"/>
              <a:t>Sunshine</a:t>
            </a:r>
            <a:r>
              <a:rPr lang="pt-PT" dirty="0"/>
              <a:t>, focada em Inteligência Artificial para melhorar a organização pessoal, começando com uma app para gerir contactos.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47993A8E-93A9-878B-9E31-38A94E7DA1DE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79401" r="-79401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D305F5B3-A1A6-53FF-FC1C-59E9CCD8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D478D0AD-D19A-F249-DDE2-C48AF98211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4D27EDE-38D7-2652-0DD1-D25C43994659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431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A6651-300E-FDC0-57CD-1DCD56DD4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144CBE4-F0FC-F595-EE19-08D489C58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62075"/>
            <a:ext cx="9144000" cy="3895725"/>
          </a:xfrm>
        </p:spPr>
        <p:txBody>
          <a:bodyPr>
            <a:normAutofit lnSpcReduction="10000"/>
          </a:bodyPr>
          <a:lstStyle/>
          <a:p>
            <a:r>
              <a:rPr lang="pt-PT" dirty="0"/>
              <a:t>A elaboração deste trabalho permitiu conhecer um pouco mais sobre a história das personalidades impactantes para o desenvolvimento não só da informática mas das comunicações que conhecemos hoje em dia. Permitiu-me não só aprofundar o meu conhecimento sobre as individualidades mais conhecidas, mas encontrar outras que não são tão faladas e que merecem igualmente todo o mérito e reconhecimento. Cada um com o seu contributo, foram elas que permitiram desenvolver ou que impulsionaram o que temos de melhor no mundo das tecnologias.</a:t>
            </a:r>
          </a:p>
          <a:p>
            <a:endParaRPr lang="pt-PT" dirty="0"/>
          </a:p>
          <a:p>
            <a:r>
              <a:rPr lang="pt-PT" dirty="0"/>
              <a:t>Trabalho Realizado por: Pedro Campos </a:t>
            </a:r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B31EEC6A-0ECB-ACFA-59AF-8AB6C49A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1B985089-9B85-13AD-E47B-FAC6AEB766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Pré-visualização de Diapositivo 5">
                <a:extLst>
                  <a:ext uri="{FF2B5EF4-FFF2-40B4-BE49-F238E27FC236}">
                    <a16:creationId xmlns:a16="http://schemas.microsoft.com/office/drawing/2014/main" id="{05D2FBAA-1F71-B83A-6A7E-7C98657A03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7418389"/>
                  </p:ext>
                </p:extLst>
              </p:nvPr>
            </p:nvGraphicFramePr>
            <p:xfrm>
              <a:off x="1195492" y="799338"/>
              <a:ext cx="2252895" cy="1267254"/>
            </p:xfrm>
            <a:graphic>
              <a:graphicData uri="http://schemas.microsoft.com/office/powerpoint/2016/slidezoom">
                <pslz:sldZm>
                  <pslz:sldZmObj sldId="257" cId="2779218284">
                    <pslz:zmPr id="{273FC76A-9523-4A40-AA6F-C6FB343B2D1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2895" cy="126725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Pré-visualização de Diapositivo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5D2FBAA-1F71-B83A-6A7E-7C98657A03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492" y="799338"/>
                <a:ext cx="2252895" cy="1267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Pré-visualização de Diapositivo 7">
                <a:extLst>
                  <a:ext uri="{FF2B5EF4-FFF2-40B4-BE49-F238E27FC236}">
                    <a16:creationId xmlns:a16="http://schemas.microsoft.com/office/drawing/2014/main" id="{377894E2-84DC-1E43-88B4-F715A623A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2030844"/>
                  </p:ext>
                </p:extLst>
              </p:nvPr>
            </p:nvGraphicFramePr>
            <p:xfrm>
              <a:off x="4818210" y="799339"/>
              <a:ext cx="2325962" cy="1308354"/>
            </p:xfrm>
            <a:graphic>
              <a:graphicData uri="http://schemas.microsoft.com/office/powerpoint/2016/slidezoom">
                <pslz:sldZm>
                  <pslz:sldZmObj sldId="259" cId="4192520870">
                    <pslz:zmPr id="{7DE937AE-2CA7-4A41-80AC-20FBE108E50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5962" cy="13083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Pré-visualização de Diapositivo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77894E2-84DC-1E43-88B4-F715A623A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8210" y="799339"/>
                <a:ext cx="2325962" cy="13083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Pré-visualização de Diapositivo 9">
                <a:extLst>
                  <a:ext uri="{FF2B5EF4-FFF2-40B4-BE49-F238E27FC236}">
                    <a16:creationId xmlns:a16="http://schemas.microsoft.com/office/drawing/2014/main" id="{2F6F98CA-5288-303B-5C33-D51864D599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5910481"/>
                  </p:ext>
                </p:extLst>
              </p:nvPr>
            </p:nvGraphicFramePr>
            <p:xfrm>
              <a:off x="3520272" y="2933032"/>
              <a:ext cx="1988650" cy="1118616"/>
            </p:xfrm>
            <a:graphic>
              <a:graphicData uri="http://schemas.microsoft.com/office/powerpoint/2016/slidezoom">
                <pslz:sldZm>
                  <pslz:sldZmObj sldId="260" cId="3218768979">
                    <pslz:zmPr id="{EFCF941E-7F87-4F9E-B43C-D8E30AE943CE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8650" cy="111861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Pré-visualização de Diapositivo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F6F98CA-5288-303B-5C33-D51864D599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0272" y="2933032"/>
                <a:ext cx="1988650" cy="111861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Pré-visualização de Diapositivo 11">
                <a:extLst>
                  <a:ext uri="{FF2B5EF4-FFF2-40B4-BE49-F238E27FC236}">
                    <a16:creationId xmlns:a16="http://schemas.microsoft.com/office/drawing/2014/main" id="{0AA4422D-E658-E4BC-E284-903ED6C839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9696798"/>
                  </p:ext>
                </p:extLst>
              </p:nvPr>
            </p:nvGraphicFramePr>
            <p:xfrm>
              <a:off x="1127083" y="2931508"/>
              <a:ext cx="1991360" cy="1120140"/>
            </p:xfrm>
            <a:graphic>
              <a:graphicData uri="http://schemas.microsoft.com/office/powerpoint/2016/slidezoom">
                <pslz:sldZm>
                  <pslz:sldZmObj sldId="261" cId="1160750841">
                    <pslz:zmPr id="{0EE7DDBB-3EDE-4C49-80A8-3321C88CC717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1360" cy="11201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Pré-visualização de Diapositivo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AA4422D-E658-E4BC-E284-903ED6C839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083" y="2931508"/>
                <a:ext cx="1991360" cy="11201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4" name="Pré-visualização de Diapositivo 13">
                <a:extLst>
                  <a:ext uri="{FF2B5EF4-FFF2-40B4-BE49-F238E27FC236}">
                    <a16:creationId xmlns:a16="http://schemas.microsoft.com/office/drawing/2014/main" id="{D4EC45E4-A9D7-8D37-E334-FD6AB4EF0D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5470736"/>
                  </p:ext>
                </p:extLst>
              </p:nvPr>
            </p:nvGraphicFramePr>
            <p:xfrm>
              <a:off x="8708814" y="799339"/>
              <a:ext cx="2325962" cy="1308354"/>
            </p:xfrm>
            <a:graphic>
              <a:graphicData uri="http://schemas.microsoft.com/office/powerpoint/2016/slidezoom">
                <pslz:sldZm>
                  <pslz:sldZmObj sldId="262" cId="1860527903">
                    <pslz:zmPr id="{81C40D76-82EB-469A-B4C2-1610D9362490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5962" cy="13083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4" name="Pré-visualização de Diapositivo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4EC45E4-A9D7-8D37-E334-FD6AB4EF0D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08814" y="799339"/>
                <a:ext cx="2325962" cy="13083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6" name="Pré-visualização de Diapositivo 15">
                <a:extLst>
                  <a:ext uri="{FF2B5EF4-FFF2-40B4-BE49-F238E27FC236}">
                    <a16:creationId xmlns:a16="http://schemas.microsoft.com/office/drawing/2014/main" id="{1DCBEB6F-9892-6FFF-B3ED-30615A1483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04857149"/>
                  </p:ext>
                </p:extLst>
              </p:nvPr>
            </p:nvGraphicFramePr>
            <p:xfrm>
              <a:off x="5981191" y="2895027"/>
              <a:ext cx="2078563" cy="1169192"/>
            </p:xfrm>
            <a:graphic>
              <a:graphicData uri="http://schemas.microsoft.com/office/powerpoint/2016/slidezoom">
                <pslz:sldZm>
                  <pslz:sldZmObj sldId="263" cId="1236936457">
                    <pslz:zmPr id="{CACA48E9-F4CF-4E09-8F44-53E3EFC4782C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78563" cy="11691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6" name="Pré-visualização de Diapositivo 1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DCBEB6F-9892-6FFF-B3ED-30615A1483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81191" y="2895027"/>
                <a:ext cx="2078563" cy="11691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8" name="Pré-visualização de Diapositivo 17">
                <a:extLst>
                  <a:ext uri="{FF2B5EF4-FFF2-40B4-BE49-F238E27FC236}">
                    <a16:creationId xmlns:a16="http://schemas.microsoft.com/office/drawing/2014/main" id="{D4084FDE-4C3E-1ED3-A9F4-17548C51AB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0246060"/>
                  </p:ext>
                </p:extLst>
              </p:nvPr>
            </p:nvGraphicFramePr>
            <p:xfrm>
              <a:off x="8708814" y="2848737"/>
              <a:ext cx="2010324" cy="1130808"/>
            </p:xfrm>
            <a:graphic>
              <a:graphicData uri="http://schemas.microsoft.com/office/powerpoint/2016/slidezoom">
                <pslz:sldZm>
                  <pslz:sldZmObj sldId="264" cId="1665506561">
                    <pslz:zmPr id="{3FBA469D-73D7-49E1-8A49-296C390EEE60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324" cy="11308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8" name="Pré-visualização de Diapositivo 1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D4084FDE-4C3E-1ED3-A9F4-17548C51AB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08814" y="2848737"/>
                <a:ext cx="2010324" cy="11308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0" name="Pré-visualização de Diapositivo 19">
                <a:extLst>
                  <a:ext uri="{FF2B5EF4-FFF2-40B4-BE49-F238E27FC236}">
                    <a16:creationId xmlns:a16="http://schemas.microsoft.com/office/drawing/2014/main" id="{699140BA-7C7E-0520-7655-7AF99DB7C7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816000"/>
                  </p:ext>
                </p:extLst>
              </p:nvPr>
            </p:nvGraphicFramePr>
            <p:xfrm>
              <a:off x="1195492" y="4739640"/>
              <a:ext cx="2324779" cy="1307688"/>
            </p:xfrm>
            <a:graphic>
              <a:graphicData uri="http://schemas.microsoft.com/office/powerpoint/2016/slidezoom">
                <pslz:sldZm>
                  <pslz:sldZmObj sldId="265" cId="1940895800">
                    <pslz:zmPr id="{6C63D2DE-D6EE-4C49-A359-09A4F013B63F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4779" cy="13076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0" name="Pré-visualização de Diapositivo 1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99140BA-7C7E-0520-7655-7AF99DB7C7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95492" y="4739640"/>
                <a:ext cx="2324779" cy="13076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2" name="Pré-visualização de Diapositivo 21">
                <a:extLst>
                  <a:ext uri="{FF2B5EF4-FFF2-40B4-BE49-F238E27FC236}">
                    <a16:creationId xmlns:a16="http://schemas.microsoft.com/office/drawing/2014/main" id="{F855F5CD-8D4D-8BC2-40FC-BC480DDBA4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4017173"/>
                  </p:ext>
                </p:extLst>
              </p:nvPr>
            </p:nvGraphicFramePr>
            <p:xfrm>
              <a:off x="4869519" y="4739640"/>
              <a:ext cx="2324778" cy="1307688"/>
            </p:xfrm>
            <a:graphic>
              <a:graphicData uri="http://schemas.microsoft.com/office/powerpoint/2016/slidezoom">
                <pslz:sldZm>
                  <pslz:sldZmObj sldId="266" cId="808140189">
                    <pslz:zmPr id="{3CECF0EB-543E-43FB-AACE-0ACD84621C1D}" returnToParent="0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4778" cy="13076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2" name="Pré-visualização de Diapositivo 21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F855F5CD-8D4D-8BC2-40FC-BC480DDBA4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69519" y="4739640"/>
                <a:ext cx="2324778" cy="13076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24" name="Pré-visualização de Diapositivo 23">
                <a:extLst>
                  <a:ext uri="{FF2B5EF4-FFF2-40B4-BE49-F238E27FC236}">
                    <a16:creationId xmlns:a16="http://schemas.microsoft.com/office/drawing/2014/main" id="{9E9CB604-A48D-ABA8-56F0-014ED4E1FF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2732808"/>
                  </p:ext>
                </p:extLst>
              </p:nvPr>
            </p:nvGraphicFramePr>
            <p:xfrm>
              <a:off x="8708814" y="4739640"/>
              <a:ext cx="2010324" cy="1130808"/>
            </p:xfrm>
            <a:graphic>
              <a:graphicData uri="http://schemas.microsoft.com/office/powerpoint/2016/slidezoom">
                <pslz:sldZm>
                  <pslz:sldZmObj sldId="267" cId="2104315563">
                    <pslz:zmPr id="{B3008FEF-673B-4124-86D7-DDA57D08FEB2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10324" cy="11308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24" name="Pré-visualização de Diapositivo 23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E9CB604-A48D-ABA8-56F0-014ED4E1FF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08814" y="4739640"/>
                <a:ext cx="2010324" cy="11308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5" name="Marcador de Posição do Rodapé 24">
            <a:extLst>
              <a:ext uri="{FF2B5EF4-FFF2-40B4-BE49-F238E27FC236}">
                <a16:creationId xmlns:a16="http://schemas.microsoft.com/office/drawing/2014/main" id="{D842CAAF-C354-6CCF-7695-E5DA66A9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27" name="Imagem 2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432E3D2A-775C-A8C6-D3F4-1B86C16689E5}"/>
              </a:ext>
            </a:extLst>
          </p:cNvPr>
          <p:cNvPicPr>
            <a:picLocks noChangeAspect="1"/>
          </p:cNvPicPr>
          <p:nvPr/>
        </p:nvPicPr>
        <p:blipFill>
          <a:blip r:embed="rId2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8907E1B8-BBEC-5F6F-3C15-D095795117ED}"/>
              </a:ext>
            </a:extLst>
          </p:cNvPr>
          <p:cNvSpPr txBox="1"/>
          <p:nvPr/>
        </p:nvSpPr>
        <p:spPr>
          <a:xfrm>
            <a:off x="1314450" y="304800"/>
            <a:ext cx="475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Clique sobre a página que pretende visualizar:</a:t>
            </a:r>
          </a:p>
        </p:txBody>
      </p:sp>
    </p:spTree>
    <p:extLst>
      <p:ext uri="{BB962C8B-B14F-4D97-AF65-F5344CB8AC3E}">
        <p14:creationId xmlns:p14="http://schemas.microsoft.com/office/powerpoint/2010/main" val="251565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096ABB04-086B-7C16-AB4B-0593474C71E2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Bill Gates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1D960C-8337-9575-B574-A3393D25A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8450"/>
            <a:ext cx="9144000" cy="3031300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sz="1600" dirty="0"/>
              <a:t>William Henry Gates III nasceu em 28 de outubro de 1955, em Seattle, Washington, EUA. Desde jovem, mostrou interesse por computadores e programação. Aos 13 anos, na escola </a:t>
            </a:r>
            <a:r>
              <a:rPr lang="pt-PT" sz="1600" dirty="0" err="1"/>
              <a:t>Lakeside</a:t>
            </a:r>
            <a:r>
              <a:rPr lang="pt-PT" sz="1600" dirty="0"/>
              <a:t> </a:t>
            </a:r>
            <a:r>
              <a:rPr lang="pt-PT" sz="1600" dirty="0" err="1"/>
              <a:t>School</a:t>
            </a:r>
            <a:r>
              <a:rPr lang="pt-PT" sz="1600" dirty="0"/>
              <a:t>, teve o seu primeiro contato com computadores e começou a programar em BASIC. Em 1973, entrou na Universidade de Harvard para estudar matemática e ciência da computação. No entanto, abandonou o curso em 1975 para fundar a Microsoft junto com o seu amigo Paul </a:t>
            </a:r>
            <a:r>
              <a:rPr lang="pt-PT" sz="1600" dirty="0" err="1"/>
              <a:t>Allen</a:t>
            </a:r>
            <a:r>
              <a:rPr lang="pt-PT" sz="1600" dirty="0"/>
              <a:t>.</a:t>
            </a:r>
          </a:p>
          <a:p>
            <a:pPr algn="just"/>
            <a:r>
              <a:rPr lang="pt-PT" sz="1600" dirty="0"/>
              <a:t>Em 1975, Bill Gates e Paul </a:t>
            </a:r>
            <a:r>
              <a:rPr lang="pt-PT" sz="1600" dirty="0" err="1"/>
              <a:t>Allen</a:t>
            </a:r>
            <a:r>
              <a:rPr lang="pt-PT" sz="1600" dirty="0"/>
              <a:t> fundaram a Microsoft com a visão de que "haveria um computador em cada mesa e em cada casa". O primeiro grande sucesso da empresa veio em 1980, quando fecharam um contrato com a IBM para fornecer o sistema operacional MS-DOS para os seus computadores pessoais.</a:t>
            </a:r>
          </a:p>
          <a:p>
            <a:pPr algn="just"/>
            <a:r>
              <a:rPr lang="pt-PT" sz="1600" dirty="0"/>
              <a:t>Em 2020, Gates deixou o conselho da Microsoft para se dedicar à sua fundação.</a:t>
            </a:r>
          </a:p>
          <a:p>
            <a:pPr algn="just"/>
            <a:r>
              <a:rPr lang="pt-PT" sz="1600" dirty="0"/>
              <a:t>Bill Gates continua a investir em projetos ligados à energia sustentável e à inteligência artificial.</a:t>
            </a:r>
          </a:p>
          <a:p>
            <a:pPr algn="just"/>
            <a:r>
              <a:rPr lang="pt-PT" sz="1600" dirty="0"/>
              <a:t>Possui um património estimado em mais de 100 bilhões de dólares.</a:t>
            </a:r>
          </a:p>
        </p:txBody>
      </p:sp>
      <p:sp>
        <p:nvSpPr>
          <p:cNvPr id="4" name="Paralelogramo 3">
            <a:hlinkClick r:id="rId3" action="ppaction://hlinksldjump"/>
            <a:extLst>
              <a:ext uri="{FF2B5EF4-FFF2-40B4-BE49-F238E27FC236}">
                <a16:creationId xmlns:a16="http://schemas.microsoft.com/office/drawing/2014/main" id="{5F205DAA-F84F-B7EB-02A6-AE49B39DF432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4"/>
            <a:stretch>
              <a:fillRect l="-36267" r="-36267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98485B3-5783-2745-948E-96F9820D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EA73EC8B-B320-6027-D017-B78F69D02C3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FBAEE34-1826-58E2-BE18-4F055C0BDAD1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7921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C8325-82BF-CCD9-9C99-EA37C989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76197DBB-7431-6896-7CC8-FA7D3330F0E0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Ada Lovelace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70132A-7948-7B0C-088C-CDD897DE7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1250"/>
            <a:ext cx="9144000" cy="3409950"/>
          </a:xfrm>
        </p:spPr>
        <p:txBody>
          <a:bodyPr>
            <a:normAutofit/>
          </a:bodyPr>
          <a:lstStyle/>
          <a:p>
            <a:pPr algn="just"/>
            <a:r>
              <a:rPr lang="pt-PT" sz="1400" dirty="0"/>
              <a:t>Augusta Ada </a:t>
            </a:r>
            <a:r>
              <a:rPr lang="pt-PT" sz="1400" dirty="0" err="1"/>
              <a:t>Byron</a:t>
            </a:r>
            <a:r>
              <a:rPr lang="pt-PT" sz="1400" dirty="0"/>
              <a:t> King, conhecida como Ada Lovelace, nasceu em 10 de dezembro de 1815, em Inglaterra. Ela era filha do famoso poeta Lord </a:t>
            </a:r>
            <a:r>
              <a:rPr lang="pt-PT" sz="1400" dirty="0" err="1"/>
              <a:t>Byron</a:t>
            </a:r>
            <a:r>
              <a:rPr lang="pt-PT" sz="1400" dirty="0"/>
              <a:t> e da matemática </a:t>
            </a:r>
            <a:r>
              <a:rPr lang="pt-PT" sz="1400" dirty="0" err="1"/>
              <a:t>Annabella</a:t>
            </a:r>
            <a:r>
              <a:rPr lang="pt-PT" sz="1400" dirty="0"/>
              <a:t> </a:t>
            </a:r>
            <a:r>
              <a:rPr lang="pt-PT" sz="1400" dirty="0" err="1"/>
              <a:t>Milbanke</a:t>
            </a:r>
            <a:r>
              <a:rPr lang="pt-PT" sz="1400" dirty="0"/>
              <a:t>, que incentivou Ada a estudar ciências e matemática desde cedo.</a:t>
            </a:r>
          </a:p>
          <a:p>
            <a:pPr algn="just"/>
            <a:r>
              <a:rPr lang="pt-PT" sz="1400" dirty="0"/>
              <a:t>Com tutores de renome, incluindo Mary </a:t>
            </a:r>
            <a:r>
              <a:rPr lang="pt-PT" sz="1400" dirty="0" err="1"/>
              <a:t>Somerville</a:t>
            </a:r>
            <a:r>
              <a:rPr lang="pt-PT" sz="1400" dirty="0"/>
              <a:t> e Charles </a:t>
            </a:r>
            <a:r>
              <a:rPr lang="pt-PT" sz="1400" dirty="0" err="1"/>
              <a:t>Babbage</a:t>
            </a:r>
            <a:r>
              <a:rPr lang="pt-PT" sz="1400" dirty="0"/>
              <a:t>, Ada desenvolveu um profundo interesse por matemática e lógica, algo incomum para as mulheres da época.</a:t>
            </a:r>
          </a:p>
          <a:p>
            <a:pPr algn="just"/>
            <a:r>
              <a:rPr lang="pt-PT" sz="1400" dirty="0"/>
              <a:t>Em 1842, Ada traduziu um artigo do matemático Luigi </a:t>
            </a:r>
            <a:r>
              <a:rPr lang="pt-PT" sz="1400" dirty="0" err="1"/>
              <a:t>Menabrea</a:t>
            </a:r>
            <a:r>
              <a:rPr lang="pt-PT" sz="1400" dirty="0"/>
              <a:t> sobre a Máquina Analítica e adicionou notas próprias, que eram mais extensas do que o próprio texto original. Nessas notas, Ada descreveu algoritmos para a máquina calcular números, o que a torna a primeira programadora da história. Teve também a visão de que os computadores poderiam fazer mais do que apenas cálculos matemáticos, antecipando a computação moderna.</a:t>
            </a:r>
          </a:p>
          <a:p>
            <a:pPr algn="just"/>
            <a:r>
              <a:rPr lang="pt-PT" sz="1400" dirty="0"/>
              <a:t>Hoje, Ada Lovelace é considerada uma pioneira da ciência da computação, e em sua homenagem: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O Ada Lovelace </a:t>
            </a:r>
            <a:r>
              <a:rPr lang="pt-PT" sz="1400" dirty="0" err="1"/>
              <a:t>Day</a:t>
            </a:r>
            <a:r>
              <a:rPr lang="pt-PT" sz="1400" dirty="0"/>
              <a:t> (segunda terça-feira de outubro) celebra as contribuições das mulheres na ciência e na tecnologia.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A linguagem de programação ADA, usada em sistemas críticos, recebeu o seu nome.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1AD66A32-CBFD-57C8-3B82-2607F8310CAC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33730" r="-33730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12159A9F-3998-7C7D-EF8E-B110161E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467464DC-640E-C573-ECE1-7057E67477A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E937BE-17A6-9F18-DA30-CA3D78AC2D9A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9252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59AC8-5C57-FBBC-903C-B06A7F6E5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C38EAAEB-A57F-E3F8-9613-3EFDF686BB6C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George </a:t>
            </a:r>
            <a:r>
              <a:rPr lang="pt-PT" sz="7200" dirty="0" err="1"/>
              <a:t>Boole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4E663B-9363-4196-696B-636B5EA5E2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81249"/>
            <a:ext cx="9144000" cy="3676651"/>
          </a:xfrm>
        </p:spPr>
        <p:txBody>
          <a:bodyPr>
            <a:normAutofit/>
          </a:bodyPr>
          <a:lstStyle/>
          <a:p>
            <a:pPr algn="just"/>
            <a:r>
              <a:rPr lang="pt-PT" sz="1400" dirty="0"/>
              <a:t>George </a:t>
            </a:r>
            <a:r>
              <a:rPr lang="pt-PT" sz="1400" dirty="0" err="1"/>
              <a:t>Boole</a:t>
            </a:r>
            <a:r>
              <a:rPr lang="pt-PT" sz="1400" dirty="0"/>
              <a:t> nasceu em 2 de novembro de 1815, em Lincoln, Inglaterra. Apesar da sua origem humilde, </a:t>
            </a:r>
            <a:r>
              <a:rPr lang="pt-PT" sz="1400" dirty="0" err="1"/>
              <a:t>Boole</a:t>
            </a:r>
            <a:r>
              <a:rPr lang="pt-PT" sz="1400" dirty="0"/>
              <a:t> demonstrou um talento excecional para a matemática desde cedo. O pai, que era sapateiro e entusiasta da ciência, incentivou o seu percurso. Como a sua família não tinha recursos para uma educação formal avançada, </a:t>
            </a:r>
            <a:r>
              <a:rPr lang="pt-PT" sz="1400" dirty="0" err="1"/>
              <a:t>Boole</a:t>
            </a:r>
            <a:r>
              <a:rPr lang="pt-PT" sz="1400" dirty="0"/>
              <a:t> foi autodidata, aprendendo latim, grego, matemática e lógica por conta própria.</a:t>
            </a:r>
          </a:p>
          <a:p>
            <a:pPr algn="just"/>
            <a:r>
              <a:rPr lang="pt-PT" sz="1400" dirty="0" err="1"/>
              <a:t>Boole</a:t>
            </a:r>
            <a:r>
              <a:rPr lang="pt-PT" sz="1400" dirty="0"/>
              <a:t> começou sua carreira como professor e, em 1849, tornou-se professor de matemática no </a:t>
            </a:r>
            <a:r>
              <a:rPr lang="pt-PT" sz="1400" dirty="0" err="1"/>
              <a:t>Queen’s</a:t>
            </a:r>
            <a:r>
              <a:rPr lang="pt-PT" sz="1400" dirty="0"/>
              <a:t> </a:t>
            </a:r>
            <a:r>
              <a:rPr lang="pt-PT" sz="1400" dirty="0" err="1"/>
              <a:t>College</a:t>
            </a:r>
            <a:r>
              <a:rPr lang="pt-PT" sz="1400" dirty="0"/>
              <a:t>, em Cork, Irlanda.</a:t>
            </a:r>
          </a:p>
          <a:p>
            <a:pPr algn="just"/>
            <a:r>
              <a:rPr lang="pt-PT" sz="1400" dirty="0"/>
              <a:t>A sua maior contribuição foi o desenvolvimento do que hoje chamamos de Álgebra Booleana, um sistema matemático que usa apenas dois valores: verdadeiro (1) e falso (0). </a:t>
            </a:r>
          </a:p>
          <a:p>
            <a:pPr algn="just"/>
            <a:r>
              <a:rPr lang="pt-PT" sz="1400" dirty="0"/>
              <a:t>Em 1854, ele publicou o livro "</a:t>
            </a:r>
            <a:r>
              <a:rPr lang="pt-PT" sz="1400" dirty="0" err="1"/>
              <a:t>An</a:t>
            </a:r>
            <a:r>
              <a:rPr lang="pt-PT" sz="1400" dirty="0"/>
              <a:t> </a:t>
            </a:r>
            <a:r>
              <a:rPr lang="pt-PT" sz="1400" dirty="0" err="1"/>
              <a:t>Investigation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Laws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Thought</a:t>
            </a:r>
            <a:r>
              <a:rPr lang="pt-PT" sz="1400" dirty="0"/>
              <a:t>", onde apresentou a base da lógica matemática moderna.</a:t>
            </a:r>
          </a:p>
          <a:p>
            <a:pPr algn="just"/>
            <a:r>
              <a:rPr lang="pt-PT" sz="1400" dirty="0"/>
              <a:t>Esta teoria foi fundamental para o desenvolvimento dos computadores, pois é a base dos circuitos lógicos e da programação digital.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0E6EABFC-1C6E-13D9-6FBF-BEE6B2938CA3}"/>
              </a:ext>
            </a:extLst>
          </p:cNvPr>
          <p:cNvSpPr/>
          <p:nvPr/>
        </p:nvSpPr>
        <p:spPr>
          <a:xfrm>
            <a:off x="12386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12163" r="-12163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489C560-B68F-2C87-4A62-45060B5F8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047CE022-A1B7-6513-E707-067B4A6EE4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4E110F-9A4A-BCC0-2461-E846A99B2545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876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77889-2692-1C3B-2063-193A1FAFF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4AEB51C8-40DB-C9C2-E1C7-8003D665E6AA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 err="1"/>
              <a:t>Grace</a:t>
            </a:r>
            <a:r>
              <a:rPr lang="pt-PT" sz="7200" dirty="0"/>
              <a:t> </a:t>
            </a:r>
            <a:r>
              <a:rPr lang="pt-PT" sz="7200" dirty="0" err="1"/>
              <a:t>Hopper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10940A-998A-372F-FF30-4F363672B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88450"/>
            <a:ext cx="9144000" cy="3278950"/>
          </a:xfrm>
        </p:spPr>
        <p:txBody>
          <a:bodyPr>
            <a:normAutofit lnSpcReduction="10000"/>
          </a:bodyPr>
          <a:lstStyle/>
          <a:p>
            <a:pPr algn="just"/>
            <a:r>
              <a:rPr lang="pt-PT" sz="1400" dirty="0" err="1"/>
              <a:t>Grace</a:t>
            </a:r>
            <a:r>
              <a:rPr lang="pt-PT" sz="1400" dirty="0"/>
              <a:t> </a:t>
            </a:r>
            <a:r>
              <a:rPr lang="pt-PT" sz="1400" dirty="0" err="1"/>
              <a:t>Brewster</a:t>
            </a:r>
            <a:r>
              <a:rPr lang="pt-PT" sz="1400" dirty="0"/>
              <a:t> </a:t>
            </a:r>
            <a:r>
              <a:rPr lang="pt-PT" sz="1400" dirty="0" err="1"/>
              <a:t>Murray</a:t>
            </a:r>
            <a:r>
              <a:rPr lang="pt-PT" sz="1400" dirty="0"/>
              <a:t> </a:t>
            </a:r>
            <a:r>
              <a:rPr lang="pt-PT" sz="1400" dirty="0" err="1"/>
              <a:t>Hopper</a:t>
            </a:r>
            <a:r>
              <a:rPr lang="pt-PT" sz="1400" dirty="0"/>
              <a:t> nasceu em 9 de dezembro de 1906, em Nova York, EUA. </a:t>
            </a:r>
          </a:p>
          <a:p>
            <a:pPr algn="just"/>
            <a:r>
              <a:rPr lang="pt-PT" sz="1400" dirty="0"/>
              <a:t>Desde pequena, demonstrou grande interesse por matemática e ciências. Formou-se em Matemática e Física no </a:t>
            </a:r>
            <a:r>
              <a:rPr lang="pt-PT" sz="1400" dirty="0" err="1"/>
              <a:t>Vassar</a:t>
            </a:r>
            <a:r>
              <a:rPr lang="pt-PT" sz="1400" dirty="0"/>
              <a:t> </a:t>
            </a:r>
            <a:r>
              <a:rPr lang="pt-PT" sz="1400" dirty="0" err="1"/>
              <a:t>College</a:t>
            </a:r>
            <a:r>
              <a:rPr lang="pt-PT" sz="1400" dirty="0"/>
              <a:t> e mais tarde obteve um Ph.D. em Matemática pela Universidade de Yale em 1934, algo raro para mulheres na época.</a:t>
            </a:r>
          </a:p>
          <a:p>
            <a:pPr algn="just"/>
            <a:r>
              <a:rPr lang="pt-PT" sz="1400" dirty="0"/>
              <a:t>Durante a Segunda Guerra Mundial, </a:t>
            </a:r>
            <a:r>
              <a:rPr lang="pt-PT" sz="1400" dirty="0" err="1"/>
              <a:t>Hopper</a:t>
            </a:r>
            <a:r>
              <a:rPr lang="pt-PT" sz="1400" dirty="0"/>
              <a:t> alistou-se na Marinha dos EUA e foi designada para trabalhar no desenvolvimento do Harvard Mark I, um dos primeiros computadores eletromecânicos do mundo.</a:t>
            </a:r>
          </a:p>
          <a:p>
            <a:pPr algn="just"/>
            <a:r>
              <a:rPr lang="pt-PT" sz="1400" dirty="0"/>
              <a:t>Após a guerra, ela continuou na área da computação e desempenhou um papel fundamental no desenvolvimento de linguagens de programação de alto nível, tornando a programação mais acessível.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Inventora do primeiro compilador (1952) → Um programa que traduz código-fonte para linguagem máquina.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Criadora da linguagem COBOL (1959) → Tornou a programação mais simples e intuitiva, baseada em palavras em inglês.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Popularizou o termo "bug" → Depois de encontrar uma borboleta presa no computador Mark II, descreveu o problema como um "bug".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66885386-4E0E-F463-B43C-9038745A3EC4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14700" r="-29924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3772092C-4171-1B76-6413-85ADA2E2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FDB84E7F-E39F-1777-8620-CE4B74FF43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B9A1B87-7DBE-81D6-D444-56415AF9185E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607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1ADB6B-C24D-91A9-AB6F-49530A48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50DDA634-9396-B575-1177-AE468CDD0034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Tim Berners-Lee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EC1E8D-7287-8DE5-A76D-5D2DF874C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0825"/>
            <a:ext cx="9144000" cy="3429000"/>
          </a:xfrm>
        </p:spPr>
        <p:txBody>
          <a:bodyPr>
            <a:normAutofit/>
          </a:bodyPr>
          <a:lstStyle/>
          <a:p>
            <a:pPr algn="just"/>
            <a:r>
              <a:rPr lang="pt-PT" sz="1400" dirty="0"/>
              <a:t>Tim Berners-Lee nasceu em 8 de junho de 1955, em Londres, Reino Unido. Filho de matemáticos </a:t>
            </a:r>
            <a:r>
              <a:rPr lang="pt-PT" sz="1400" dirty="0" err="1"/>
              <a:t>quee</a:t>
            </a:r>
            <a:r>
              <a:rPr lang="pt-PT" sz="1400" dirty="0"/>
              <a:t> trabalharam no desenvolvimento do primeiro computador comercial britânico. O ambiente influenciou o interesse pela tecnologia desde cedo.</a:t>
            </a:r>
          </a:p>
          <a:p>
            <a:pPr algn="just"/>
            <a:r>
              <a:rPr lang="pt-PT" sz="1400" dirty="0"/>
              <a:t>Estudou Física na Universidade de Oxford, onde construiu seu próprio computador usando peças recicladas.</a:t>
            </a:r>
          </a:p>
          <a:p>
            <a:pPr algn="just"/>
            <a:r>
              <a:rPr lang="pt-PT" sz="1400" dirty="0"/>
              <a:t>Enquanto trabalhava no CERN (Organização Europeia para a Pesquisa Nuclear) em 1989, Berners-Lee percebeu a necessidade de haver uma maneira eficiente de partilhar informações entre cientistas ao redor do mundo. Foi então que desenvolveu os três principais componentes da Web: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HTML (</a:t>
            </a:r>
            <a:r>
              <a:rPr lang="pt-PT" sz="1400" dirty="0" err="1"/>
              <a:t>HyperText</a:t>
            </a:r>
            <a:r>
              <a:rPr lang="pt-PT" sz="1400" dirty="0"/>
              <a:t> </a:t>
            </a:r>
            <a:r>
              <a:rPr lang="pt-PT" sz="1400" dirty="0" err="1"/>
              <a:t>Markup</a:t>
            </a:r>
            <a:r>
              <a:rPr lang="pt-PT" sz="1400" dirty="0"/>
              <a:t> </a:t>
            </a:r>
            <a:r>
              <a:rPr lang="pt-PT" sz="1400" dirty="0" err="1"/>
              <a:t>Language</a:t>
            </a:r>
            <a:r>
              <a:rPr lang="pt-PT" sz="1400" dirty="0"/>
              <a:t>) → Linguagem para criar páginas na web.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HTTP (</a:t>
            </a:r>
            <a:r>
              <a:rPr lang="pt-PT" sz="1400" dirty="0" err="1"/>
              <a:t>HyperText</a:t>
            </a:r>
            <a:r>
              <a:rPr lang="pt-PT" sz="1400" dirty="0"/>
              <a:t> </a:t>
            </a:r>
            <a:r>
              <a:rPr lang="pt-PT" sz="1400" dirty="0" err="1"/>
              <a:t>Transfer</a:t>
            </a:r>
            <a:r>
              <a:rPr lang="pt-PT" sz="1400" dirty="0"/>
              <a:t> </a:t>
            </a:r>
            <a:r>
              <a:rPr lang="pt-PT" sz="1400" dirty="0" err="1"/>
              <a:t>Protocol</a:t>
            </a:r>
            <a:r>
              <a:rPr lang="pt-PT" sz="1400" dirty="0"/>
              <a:t>) → Protocolo que permite a comunicação entre servidores e navegadores.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URL (</a:t>
            </a:r>
            <a:r>
              <a:rPr lang="pt-PT" sz="1400" dirty="0" err="1"/>
              <a:t>Uniform</a:t>
            </a:r>
            <a:r>
              <a:rPr lang="pt-PT" sz="1400" dirty="0"/>
              <a:t> </a:t>
            </a:r>
            <a:r>
              <a:rPr lang="pt-PT" sz="1400" dirty="0" err="1"/>
              <a:t>Resource</a:t>
            </a:r>
            <a:r>
              <a:rPr lang="pt-PT" sz="1400" dirty="0"/>
              <a:t> </a:t>
            </a:r>
            <a:r>
              <a:rPr lang="pt-PT" sz="1400" dirty="0" err="1"/>
              <a:t>Locator</a:t>
            </a:r>
            <a:r>
              <a:rPr lang="pt-PT" sz="1400" dirty="0"/>
              <a:t>) → O endereço único de cada página na web.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Em 1991, lançou o primeiro site da história: info.cern.ch, atualmente ainda online e que aconselho vivamente a pesquisar. Aproveite para conhecer mais sobre a história neste mesmo site através de </a:t>
            </a:r>
            <a:r>
              <a:rPr lang="pt-PT" sz="1400" dirty="0">
                <a:hlinkClick r:id="rId3"/>
              </a:rPr>
              <a:t>https://home.web.cern.ch/science/computing/birth-web</a:t>
            </a:r>
            <a:endParaRPr lang="pt-PT" sz="1400" dirty="0"/>
          </a:p>
          <a:p>
            <a:pPr algn="just"/>
            <a:endParaRPr lang="pt-PT" sz="1400" dirty="0"/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B6D5EE42-D16F-9AD7-413E-B2984FBD14D3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4"/>
            <a:stretch>
              <a:fillRect l="-5822" r="-2104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A76E91F-51AA-69EF-2DCE-EB0DE3CC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A0C13B4-D55F-6CA9-662E-A10FD82C9B3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AD5D451-901A-2C72-0A3A-2DB0A8B8A704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6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6052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AAA09E-1FE6-2737-FF5D-375D88102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291B397D-93F7-81AF-D74B-82F1EE5F8068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Radia Perlman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6433EB-EA48-2348-8189-C031832FA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62199"/>
            <a:ext cx="9144000" cy="3495675"/>
          </a:xfrm>
        </p:spPr>
        <p:txBody>
          <a:bodyPr>
            <a:normAutofit/>
          </a:bodyPr>
          <a:lstStyle/>
          <a:p>
            <a:pPr algn="just"/>
            <a:r>
              <a:rPr lang="pt-PT" sz="1400" dirty="0"/>
              <a:t>Radia Perlman nasceu em 1951, nos Estados Unidos. Desde pequena, teve contacto com tecnologia, pois os seus pais eram engenheiros. O seu interesse pela matemática e a ciência levou-a a estudar no MIT (Massachusetts </a:t>
            </a:r>
            <a:r>
              <a:rPr lang="pt-PT" sz="1400" dirty="0" err="1"/>
              <a:t>Institute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</a:t>
            </a:r>
            <a:r>
              <a:rPr lang="pt-PT" sz="1400" dirty="0" err="1"/>
              <a:t>Technology</a:t>
            </a:r>
            <a:r>
              <a:rPr lang="pt-PT" sz="1400" dirty="0"/>
              <a:t>), onde se destacou em programação e redes de computadores.</a:t>
            </a:r>
          </a:p>
          <a:p>
            <a:pPr algn="just"/>
            <a:r>
              <a:rPr lang="pt-PT" sz="1400" dirty="0"/>
              <a:t>Radia Perlman é conhecida principalmente por criar o </a:t>
            </a:r>
            <a:r>
              <a:rPr lang="pt-PT" sz="1400" dirty="0" err="1"/>
              <a:t>Spanning</a:t>
            </a:r>
            <a:r>
              <a:rPr lang="pt-PT" sz="1400" dirty="0"/>
              <a:t> </a:t>
            </a:r>
            <a:r>
              <a:rPr lang="pt-PT" sz="1400" dirty="0" err="1"/>
              <a:t>Tree</a:t>
            </a:r>
            <a:r>
              <a:rPr lang="pt-PT" sz="1400" dirty="0"/>
              <a:t> </a:t>
            </a:r>
            <a:r>
              <a:rPr lang="pt-PT" sz="1400" dirty="0" err="1"/>
              <a:t>Protocol</a:t>
            </a:r>
            <a:r>
              <a:rPr lang="pt-PT" sz="1400" dirty="0"/>
              <a:t> (STP), um protocolo fundamental para o funcionamento de redes Ethernet.</a:t>
            </a:r>
          </a:p>
          <a:p>
            <a:pPr algn="just"/>
            <a:r>
              <a:rPr lang="pt-PT" sz="1400" dirty="0"/>
              <a:t>Embora muitas vezes seja chamada de "Mãe da Internet", Perlman prefere dizer que a internet não teve um único criador. No entanto, o seu trabalho foi essencial para a escalabilidade e confiabilidade das redes modernas.</a:t>
            </a:r>
          </a:p>
          <a:p>
            <a:pPr algn="just"/>
            <a:r>
              <a:rPr lang="pt-PT" sz="1400" dirty="0"/>
              <a:t>Ela também escreveu o livro "</a:t>
            </a:r>
            <a:r>
              <a:rPr lang="pt-PT" sz="1400" dirty="0" err="1"/>
              <a:t>Interconnections</a:t>
            </a:r>
            <a:r>
              <a:rPr lang="pt-PT" sz="1400" dirty="0"/>
              <a:t>: Bridges, Routers, </a:t>
            </a:r>
            <a:r>
              <a:rPr lang="pt-PT" sz="1400" dirty="0" err="1"/>
              <a:t>Switches</a:t>
            </a:r>
            <a:r>
              <a:rPr lang="pt-PT" sz="1400" dirty="0"/>
              <a:t>,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Internetworking</a:t>
            </a:r>
            <a:r>
              <a:rPr lang="pt-PT" sz="1400" dirty="0"/>
              <a:t> </a:t>
            </a:r>
            <a:r>
              <a:rPr lang="pt-PT" sz="1400" dirty="0" err="1"/>
              <a:t>Protocols</a:t>
            </a:r>
            <a:r>
              <a:rPr lang="pt-PT" sz="1400" dirty="0"/>
              <a:t>", um dos mais influentes sobre redes de computadores.</a:t>
            </a:r>
          </a:p>
          <a:p>
            <a:pPr algn="just"/>
            <a:r>
              <a:rPr lang="pt-PT" sz="1400" dirty="0"/>
              <a:t>Hoje, Radia Perlman continua a trabalhar como engenheira e como oradora, incentivando mulheres nas ciências da computação.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913A0A55-E0E4-B15F-F5AD-787365DCBF6E}"/>
              </a:ext>
            </a:extLst>
          </p:cNvPr>
          <p:cNvSpPr/>
          <p:nvPr/>
        </p:nvSpPr>
        <p:spPr>
          <a:xfrm>
            <a:off x="-4135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17238" r="-7088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C8C54FC-CF5A-D8F9-87FB-A3547463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7" name="Imagem 6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D0603511-B599-5783-7765-15814DE0EBA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B7E19E5-8B6A-BF50-6F44-F821CEFE3B7D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3693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909C5-04D1-9EB7-5ADC-CFB2E4D2E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elogramo 4">
            <a:extLst>
              <a:ext uri="{FF2B5EF4-FFF2-40B4-BE49-F238E27FC236}">
                <a16:creationId xmlns:a16="http://schemas.microsoft.com/office/drawing/2014/main" id="{C18114AF-2E46-E69F-65B5-97176A121C00}"/>
              </a:ext>
            </a:extLst>
          </p:cNvPr>
          <p:cNvSpPr/>
          <p:nvPr/>
        </p:nvSpPr>
        <p:spPr>
          <a:xfrm>
            <a:off x="77821" y="0"/>
            <a:ext cx="12114179" cy="2142586"/>
          </a:xfrm>
          <a:prstGeom prst="parallelogram">
            <a:avLst/>
          </a:prstGeom>
          <a:solidFill>
            <a:schemeClr val="accent1">
              <a:alpha val="44000"/>
            </a:schemeClr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7200" dirty="0"/>
              <a:t>Alan </a:t>
            </a:r>
            <a:r>
              <a:rPr lang="pt-PT" sz="7200" dirty="0" err="1"/>
              <a:t>Turing</a:t>
            </a:r>
            <a:endParaRPr lang="pt-PT" sz="7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59D98A-1A37-AE39-6D3D-E3002CE85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9825"/>
            <a:ext cx="9144000" cy="3495675"/>
          </a:xfrm>
        </p:spPr>
        <p:txBody>
          <a:bodyPr>
            <a:normAutofit/>
          </a:bodyPr>
          <a:lstStyle/>
          <a:p>
            <a:pPr algn="just"/>
            <a:r>
              <a:rPr lang="pt-PT" sz="1400" dirty="0"/>
              <a:t>Alan </a:t>
            </a:r>
            <a:r>
              <a:rPr lang="pt-PT" sz="1400" dirty="0" err="1"/>
              <a:t>Mathison</a:t>
            </a:r>
            <a:r>
              <a:rPr lang="pt-PT" sz="1400" dirty="0"/>
              <a:t> </a:t>
            </a:r>
            <a:r>
              <a:rPr lang="pt-PT" sz="1400" dirty="0" err="1"/>
              <a:t>Turing</a:t>
            </a:r>
            <a:r>
              <a:rPr lang="pt-PT" sz="1400" dirty="0"/>
              <a:t> nasceu em 23 de junho de 1912, em Londres, Reino Unido. </a:t>
            </a:r>
          </a:p>
          <a:p>
            <a:pPr algn="just"/>
            <a:r>
              <a:rPr lang="pt-PT" sz="1400" dirty="0"/>
              <a:t>Desde pequeno, demonstrou habilidades excecionais em matemática e lógica. Estudou em Cambridge e depois fez o </a:t>
            </a:r>
            <a:r>
              <a:rPr lang="pt-PT" sz="1400" dirty="0" err="1"/>
              <a:t>doutoramente</a:t>
            </a:r>
            <a:r>
              <a:rPr lang="pt-PT" sz="1400" dirty="0"/>
              <a:t> em </a:t>
            </a:r>
            <a:r>
              <a:rPr lang="pt-PT" sz="1400" dirty="0" err="1"/>
              <a:t>Princeton</a:t>
            </a:r>
            <a:r>
              <a:rPr lang="pt-PT" sz="1400" dirty="0"/>
              <a:t>, onde aprofundou os seus estudos sobre lógica matemática e criptografia.</a:t>
            </a:r>
          </a:p>
          <a:p>
            <a:pPr algn="just"/>
            <a:r>
              <a:rPr lang="pt-PT" sz="1400" dirty="0"/>
              <a:t>Principais Contribuições: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A Máquina de </a:t>
            </a:r>
            <a:r>
              <a:rPr lang="pt-PT" sz="1400" dirty="0" err="1"/>
              <a:t>Turing</a:t>
            </a:r>
            <a:r>
              <a:rPr lang="pt-PT" sz="1400" dirty="0"/>
              <a:t> (1936): </a:t>
            </a:r>
            <a:r>
              <a:rPr lang="pt-PT" sz="1400" dirty="0" err="1"/>
              <a:t>Turing</a:t>
            </a:r>
            <a:r>
              <a:rPr lang="pt-PT" sz="1400" dirty="0"/>
              <a:t> desenvolveu um modelo teórico chamado Máquina de </a:t>
            </a:r>
            <a:r>
              <a:rPr lang="pt-PT" sz="1400" dirty="0" err="1"/>
              <a:t>Turing</a:t>
            </a:r>
            <a:r>
              <a:rPr lang="pt-PT" sz="1400" dirty="0"/>
              <a:t>, que serviu de base para os computadores modernos. Modelo esse que mostrou que qualquer problema computável poderia ser resolvido por uma máquina seguindo um conjunto finito de instruções — essencialmente, o conceito dos algoritmos.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Quebra do Enigma (Segunda Guerra Mundial): Durante a Segunda Guerra Mundial, </a:t>
            </a:r>
            <a:r>
              <a:rPr lang="pt-PT" sz="1400" dirty="0" err="1"/>
              <a:t>Turing</a:t>
            </a:r>
            <a:r>
              <a:rPr lang="pt-PT" sz="1400" dirty="0"/>
              <a:t> trabalhou em </a:t>
            </a:r>
            <a:r>
              <a:rPr lang="pt-PT" sz="1400" dirty="0" err="1"/>
              <a:t>Bletchley</a:t>
            </a:r>
            <a:r>
              <a:rPr lang="pt-PT" sz="1400" dirty="0"/>
              <a:t> </a:t>
            </a:r>
            <a:r>
              <a:rPr lang="pt-PT" sz="1400" dirty="0" err="1"/>
              <a:t>Park</a:t>
            </a:r>
            <a:r>
              <a:rPr lang="pt-PT" sz="1400" dirty="0"/>
              <a:t>, ajudando a decifrar os códigos da máquina Enigma, usada pelos nazis para comunicação secreta. Ele criou a Bombe, uma máquina eletromecânica que acelerou a decodificação das mensagens e encurtou a guerra em anos, salvando milhões de vidas.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1400" dirty="0"/>
              <a:t>Teste de </a:t>
            </a:r>
            <a:r>
              <a:rPr lang="pt-PT" sz="1400" dirty="0" err="1"/>
              <a:t>Turing</a:t>
            </a:r>
            <a:r>
              <a:rPr lang="pt-PT" sz="1400" dirty="0"/>
              <a:t> (1950): </a:t>
            </a:r>
            <a:r>
              <a:rPr lang="pt-PT" sz="1400" dirty="0" err="1"/>
              <a:t>Turing</a:t>
            </a:r>
            <a:r>
              <a:rPr lang="pt-PT" sz="1400" dirty="0"/>
              <a:t> desenvolveu o Teste de </a:t>
            </a:r>
            <a:r>
              <a:rPr lang="pt-PT" sz="1400" dirty="0" err="1"/>
              <a:t>Turing</a:t>
            </a:r>
            <a:r>
              <a:rPr lang="pt-PT" sz="1400" dirty="0"/>
              <a:t>, uma experiência para avaliar se uma máquina pode exibir inteligência comparável à humana. Este conceito influenciou diretamente a inteligência artificial.</a:t>
            </a:r>
          </a:p>
        </p:txBody>
      </p:sp>
      <p:sp>
        <p:nvSpPr>
          <p:cNvPr id="6" name="Paralelogramo 5">
            <a:extLst>
              <a:ext uri="{FF2B5EF4-FFF2-40B4-BE49-F238E27FC236}">
                <a16:creationId xmlns:a16="http://schemas.microsoft.com/office/drawing/2014/main" id="{B4F40CB8-3A1E-5077-A0F6-D653F4092DA6}"/>
              </a:ext>
            </a:extLst>
          </p:cNvPr>
          <p:cNvSpPr/>
          <p:nvPr/>
        </p:nvSpPr>
        <p:spPr>
          <a:xfrm>
            <a:off x="0" y="0"/>
            <a:ext cx="1418844" cy="2588450"/>
          </a:xfrm>
          <a:prstGeom prst="parallelogram">
            <a:avLst/>
          </a:prstGeom>
          <a:blipFill>
            <a:blip r:embed="rId3"/>
            <a:stretch>
              <a:fillRect l="-7088" r="-22312"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95EB5F8C-45D5-A6D6-0039-9D5BF89F7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UFCD 5097 - História da Informática - Pedro Campos - Formador Kundan Narendra</a:t>
            </a:r>
          </a:p>
        </p:txBody>
      </p:sp>
      <p:pic>
        <p:nvPicPr>
          <p:cNvPr id="8" name="Imagem 7" descr="Uma imagem com texto, Tipo de letra, Gráficos, logótipo&#10;&#10;Descrição gerada automaticamente">
            <a:extLst>
              <a:ext uri="{FF2B5EF4-FFF2-40B4-BE49-F238E27FC236}">
                <a16:creationId xmlns:a16="http://schemas.microsoft.com/office/drawing/2014/main" id="{8A6B36E8-3FCD-45D3-6C29-25BA7E1F0A5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24" y="6133575"/>
            <a:ext cx="1896501" cy="4053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F8D7A4D-534D-7DC8-D620-9EA4586C86E9}"/>
              </a:ext>
            </a:extLst>
          </p:cNvPr>
          <p:cNvSpPr txBox="1"/>
          <p:nvPr/>
        </p:nvSpPr>
        <p:spPr>
          <a:xfrm>
            <a:off x="571500" y="6356350"/>
            <a:ext cx="9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 action="ppaction://hlinksldjump"/>
              </a:rPr>
              <a:t>Indíce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550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36267" r="-36267"/>
          </a:stretch>
        </a:blipFill>
        <a:effectLst>
          <a:outerShdw blurRad="50800" dist="38100" dir="2700000" algn="tl" rotWithShape="0">
            <a:prstClr val="black">
              <a:alpha val="40000"/>
            </a:prstClr>
          </a:outerShdw>
          <a:softEdge rad="25400"/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2310</Words>
  <Application>Microsoft Office PowerPoint</Application>
  <PresentationFormat>Ecrã Panorâmico</PresentationFormat>
  <Paragraphs>107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8" baseType="lpstr">
      <vt:lpstr>Aharoni</vt:lpstr>
      <vt:lpstr>Aptos</vt:lpstr>
      <vt:lpstr>Aptos Display</vt:lpstr>
      <vt:lpstr>Arial</vt:lpstr>
      <vt:lpstr>Tema do Office</vt:lpstr>
      <vt:lpstr>Personalidades da História da Informática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20200090</dc:creator>
  <cp:lastModifiedBy>20200090</cp:lastModifiedBy>
  <cp:revision>18</cp:revision>
  <dcterms:created xsi:type="dcterms:W3CDTF">2025-01-16T10:15:38Z</dcterms:created>
  <dcterms:modified xsi:type="dcterms:W3CDTF">2025-02-05T21:58:14Z</dcterms:modified>
</cp:coreProperties>
</file>